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3" r:id="rId1"/>
  </p:sldMasterIdLst>
  <p:notesMasterIdLst>
    <p:notesMasterId r:id="rId12"/>
  </p:notesMasterIdLst>
  <p:sldIdLst>
    <p:sldId id="257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  <p:sldId id="25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84"/>
    <a:srgbClr val="5FCB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8E1E351-00FA-4340-9CAA-8DED074381CA}" v="6" dt="2025-08-19T09:29:11.00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600"/>
              <a:t>DR-TB TRENDS IN MVITA SUB COUNTY</a:t>
            </a:r>
          </a:p>
        </c:rich>
      </c:tx>
      <c:layout>
        <c:manualLayout>
          <c:xMode val="edge"/>
          <c:yMode val="edge"/>
          <c:x val="0.25205223880597016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</c:f>
              <c:strCache>
                <c:ptCount val="1"/>
                <c:pt idx="0">
                  <c:v>DR-TB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Sheet1!$B$1</c:f>
              <c:numCache>
                <c:formatCode>General</c:formatCode>
                <c:ptCount val="1"/>
                <c:pt idx="0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C97-41F6-BEBE-7D3093F8807E}"/>
            </c:ext>
          </c:extLst>
        </c:ser>
        <c:ser>
          <c:idx val="1"/>
          <c:order val="1"/>
          <c:tx>
            <c:strRef>
              <c:f>Sheet1!$A$2</c:f>
              <c:strCache>
                <c:ptCount val="1"/>
                <c:pt idx="0">
                  <c:v>PRIMARY DR TB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Sheet1!$B$2</c:f>
              <c:numCache>
                <c:formatCode>General</c:formatCode>
                <c:ptCount val="1"/>
                <c:pt idx="0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C97-41F6-BEBE-7D3093F8807E}"/>
            </c:ext>
          </c:extLst>
        </c:ser>
        <c:ser>
          <c:idx val="2"/>
          <c:order val="2"/>
          <c:tx>
            <c:strRef>
              <c:f>Sheet1!$A$3</c:f>
              <c:strCache>
                <c:ptCount val="1"/>
                <c:pt idx="0">
                  <c:v>DS TB TREATMENT FAILURE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Sheet1!$B$3</c:f>
              <c:numCache>
                <c:formatCode>General</c:formatCode>
                <c:ptCount val="1"/>
                <c:pt idx="0">
                  <c:v>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C97-41F6-BEBE-7D3093F8807E}"/>
            </c:ext>
          </c:extLst>
        </c:ser>
        <c:ser>
          <c:idx val="3"/>
          <c:order val="3"/>
          <c:tx>
            <c:strRef>
              <c:f>Sheet1!$A$4</c:f>
              <c:strCache>
                <c:ptCount val="1"/>
                <c:pt idx="0">
                  <c:v>PREVIOUSLY TREATED FOR DSTB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Sheet1!$B$4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C97-41F6-BEBE-7D3093F8807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25552655"/>
        <c:axId val="49178239"/>
      </c:barChart>
      <c:catAx>
        <c:axId val="1925552655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9178239"/>
        <c:crosses val="autoZero"/>
        <c:auto val="1"/>
        <c:lblAlgn val="ctr"/>
        <c:lblOffset val="100"/>
        <c:noMultiLvlLbl val="0"/>
      </c:catAx>
      <c:valAx>
        <c:axId val="491782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/>
                  <a:t>NO OF PATIENTS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92555265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3407201232667348E-2"/>
          <c:y val="0.87766566456534179"/>
          <c:w val="0.90692196616713494"/>
          <c:h val="0.109189194970551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658DFE-2E42-43CF-9853-647A6C90BBE5}" type="datetimeFigureOut">
              <a:rPr lang="LID4096" smtClean="0"/>
              <a:t>09/16/2025</a:t>
            </a:fld>
            <a:endParaRPr lang="LID4096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ID4096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B2A182-1905-4E68-9834-91F7DAD6A9DE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65528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8AB70-D3ED-4281-B6A9-15666115E052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398193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8129624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46190915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70908077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02894890"/>
      </p:ext>
    </p:extLst>
  </p:cSld>
  <p:clrMapOvr>
    <a:masterClrMapping/>
  </p:clrMapOvr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AD1EE-ADBF-4689-B862-4B60D3FEEBBC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63281423"/>
      </p:ext>
    </p:extLst>
  </p:cSld>
  <p:clrMapOvr>
    <a:masterClrMapping/>
  </p:clrMapOvr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6CE63-2925-47E9-8148-ED56DB7B752E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938893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6ED08-5519-4064-861B-63648B036C6D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77511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95EE-8216-4953-A17A-4F5DA22E5560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0956764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5CBA7-2AB1-41A0-8A95-EF474F0F156C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515638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B4315-B90D-4CA6-9127-F79739044021}" type="datetime1">
              <a:rPr lang="LID4096" smtClean="0"/>
              <a:t>09/16/2025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23795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B44950-9D66-4094-83AD-543D00588B8F}" type="datetime1">
              <a:rPr lang="LID4096" smtClean="0"/>
              <a:t>09/16/2025</a:t>
            </a:fld>
            <a:endParaRPr lang="LID4096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211403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C6EE6-00BC-4182-89CF-0FE8B18094D8}" type="datetime1">
              <a:rPr lang="LID4096" smtClean="0"/>
              <a:t>09/16/2025</a:t>
            </a:fld>
            <a:endParaRPr lang="LID4096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319051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BD05-B17B-4094-87CC-7F8425C00083}" type="datetime1">
              <a:rPr lang="LID4096" smtClean="0"/>
              <a:t>09/16/2025</a:t>
            </a:fld>
            <a:endParaRPr lang="LID4096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123717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73DC37-B767-4BE5-B161-18DD5F0A442D}" type="datetime1">
              <a:rPr lang="LID4096" smtClean="0"/>
              <a:t>09/16/2025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815792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B680-CD22-438A-813E-90B26DBD96CF}" type="datetime1">
              <a:rPr lang="LID4096" smtClean="0"/>
              <a:t>09/16/2025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7639348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AD1EE-ADBF-4689-B862-4B60D3FEEBBC}" type="datetime1">
              <a:rPr lang="LID4096" smtClean="0"/>
              <a:t>09/16/2025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E0D0C9AF-4D20-49D8-81AA-701CE21054A6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032390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6" r:id="rId13"/>
    <p:sldLayoutId id="2147483777" r:id="rId14"/>
    <p:sldLayoutId id="2147483778" r:id="rId15"/>
    <p:sldLayoutId id="2147483779" r:id="rId16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A65AC7D1-EAA9-48F5-B509-60A7F50BF70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D6320AF9-619A-4175-865B-5663E1AEF4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63B6EC6-D752-4EE7-908B-F8F19E8C7F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111313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FECD4E8-AD3E-4228-82A2-9461958EA9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3290979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Rectangle 23">
            <a:extLst>
              <a:ext uri="{FF2B5EF4-FFF2-40B4-BE49-F238E27FC236}">
                <a16:creationId xmlns:a16="http://schemas.microsoft.com/office/drawing/2014/main" id="{7E018740-5C2B-4A41-AC1A-7E68D1EC19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2568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LID4096"/>
          </a:p>
        </p:txBody>
      </p:sp>
      <p:sp>
        <p:nvSpPr>
          <p:cNvPr id="23" name="Rectangle 25">
            <a:extLst>
              <a:ext uri="{FF2B5EF4-FFF2-40B4-BE49-F238E27FC236}">
                <a16:creationId xmlns:a16="http://schemas.microsoft.com/office/drawing/2014/main" id="{166F75A4-C475-4941-8EE2-B80A06A2C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04534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LID4096"/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A032553A-72E8-4B0D-8405-FF9771C9AF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33425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LID4096"/>
          </a:p>
        </p:txBody>
      </p:sp>
      <p:sp>
        <p:nvSpPr>
          <p:cNvPr id="27" name="Rectangle 27">
            <a:extLst>
              <a:ext uri="{FF2B5EF4-FFF2-40B4-BE49-F238E27FC236}">
                <a16:creationId xmlns:a16="http://schemas.microsoft.com/office/drawing/2014/main" id="{765800AC-C3B9-498E-87BC-29FAE4C76B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5592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LID4096"/>
          </a:p>
        </p:txBody>
      </p:sp>
      <p:sp>
        <p:nvSpPr>
          <p:cNvPr id="29" name="Isosceles Triangle 28">
            <a:extLst>
              <a:ext uri="{FF2B5EF4-FFF2-40B4-BE49-F238E27FC236}">
                <a16:creationId xmlns:a16="http://schemas.microsoft.com/office/drawing/2014/main" id="{1F9D6ACB-2FF4-49F9-978A-E0D5327FC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72758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LID4096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A5EC319D-0FEA-4B95-A3EA-01E35672C9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197631" y="-8467"/>
            <a:ext cx="5994369" cy="6866467"/>
          </a:xfrm>
          <a:custGeom>
            <a:avLst/>
            <a:gdLst>
              <a:gd name="connsiteX0" fmla="*/ 0 w 5994369"/>
              <a:gd name="connsiteY0" fmla="*/ 0 h 6866467"/>
              <a:gd name="connsiteX1" fmla="*/ 1249825 w 5994369"/>
              <a:gd name="connsiteY1" fmla="*/ 0 h 6866467"/>
              <a:gd name="connsiteX2" fmla="*/ 1249825 w 5994369"/>
              <a:gd name="connsiteY2" fmla="*/ 8467 h 6866467"/>
              <a:gd name="connsiteX3" fmla="*/ 5994369 w 5994369"/>
              <a:gd name="connsiteY3" fmla="*/ 8467 h 6866467"/>
              <a:gd name="connsiteX4" fmla="*/ 5994369 w 5994369"/>
              <a:gd name="connsiteY4" fmla="*/ 6866467 h 6866467"/>
              <a:gd name="connsiteX5" fmla="*/ 1249825 w 5994369"/>
              <a:gd name="connsiteY5" fmla="*/ 6866467 h 6866467"/>
              <a:gd name="connsiteX6" fmla="*/ 1109382 w 5994369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994369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5994369" y="8467"/>
                </a:lnTo>
                <a:lnTo>
                  <a:pt x="5994369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8" name="Picture 7" descr="A blue circle with a hand and a drop of water on it&#10;&#10;Description automatically generated">
            <a:extLst>
              <a:ext uri="{FF2B5EF4-FFF2-40B4-BE49-F238E27FC236}">
                <a16:creationId xmlns:a16="http://schemas.microsoft.com/office/drawing/2014/main" id="{EB773337-D6EB-7AA9-3161-005293C1C93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251" y="1491546"/>
            <a:ext cx="3856774" cy="3866440"/>
          </a:xfrm>
          <a:prstGeom prst="rect">
            <a:avLst/>
          </a:prstGeom>
        </p:spPr>
      </p:pic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3B2FBD-0A7F-F098-F07E-2484F2589F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62553" y="6041362"/>
            <a:ext cx="566186" cy="365125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fld id="{E0D0C9AF-4D20-49D8-81AA-701CE21054A6}" type="slidenum">
              <a:rPr lang="LID4096">
                <a:solidFill>
                  <a:srgbClr val="5FCBEF"/>
                </a:solidFill>
              </a:rPr>
              <a:pPr>
                <a:spcAft>
                  <a:spcPts val="600"/>
                </a:spcAft>
              </a:pPr>
              <a:t>1</a:t>
            </a:fld>
            <a:endParaRPr lang="LID4096" dirty="0">
              <a:solidFill>
                <a:srgbClr val="5FCBEF"/>
              </a:solidFill>
            </a:endParaRPr>
          </a:p>
        </p:txBody>
      </p:sp>
      <p:sp>
        <p:nvSpPr>
          <p:cNvPr id="6" name="Footer Placeholder 3">
            <a:extLst>
              <a:ext uri="{FF2B5EF4-FFF2-40B4-BE49-F238E27FC236}">
                <a16:creationId xmlns:a16="http://schemas.microsoft.com/office/drawing/2014/main" id="{81AEC80A-7A40-D80C-3C7A-5A65C644BBB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>
          <a:xfrm>
            <a:off x="1979193" y="5881688"/>
            <a:ext cx="8702640" cy="365125"/>
          </a:xfrm>
        </p:spPr>
        <p:txBody>
          <a:bodyPr/>
          <a:lstStyle/>
          <a:p>
            <a:r>
              <a:rPr lang="en-US" sz="1400" i="1" dirty="0">
                <a:solidFill>
                  <a:srgbClr val="005B84"/>
                </a:solidFill>
              </a:rPr>
              <a:t>Integrating One Health Approach and Antimicrobial Resistance in Infection Prevention and Control for Universal Health Coverage</a:t>
            </a:r>
            <a:endParaRPr lang="LID4096" sz="2800" dirty="0">
              <a:solidFill>
                <a:srgbClr val="005B84"/>
              </a:solidFill>
            </a:endParaRPr>
          </a:p>
        </p:txBody>
      </p:sp>
      <p:sp>
        <p:nvSpPr>
          <p:cNvPr id="12" name="Title 11">
            <a:extLst>
              <a:ext uri="{FF2B5EF4-FFF2-40B4-BE49-F238E27FC236}">
                <a16:creationId xmlns:a16="http://schemas.microsoft.com/office/drawing/2014/main" id="{760ECBFD-35AB-4E3B-933C-9FA6B5953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0343" y="428361"/>
            <a:ext cx="5977812" cy="2168126"/>
          </a:xfrm>
        </p:spPr>
        <p:txBody>
          <a:bodyPr>
            <a:normAutofit fontScale="90000"/>
          </a:bodyPr>
          <a:lstStyle/>
          <a:p>
            <a:pPr lvl="0" defTabSz="914400">
              <a:lnSpc>
                <a:spcPct val="170000"/>
              </a:lnSpc>
              <a:spcBef>
                <a:spcPts val="1000"/>
              </a:spcBef>
            </a:pPr>
            <a:r>
              <a:rPr lang="en-US" b="1" dirty="0">
                <a:solidFill>
                  <a:prstClr val="black"/>
                </a:solidFill>
                <a:latin typeface="Aptos" panose="02110004020202020204"/>
                <a:ea typeface="+mn-ea"/>
                <a:cs typeface="+mn-cs"/>
              </a:rPr>
              <a:t>Evaluating Drug-Resistant Tuberculosis Patterns in Mvita Sub County</a:t>
            </a:r>
            <a:r>
              <a:rPr lang="en-US" b="1" i="1" dirty="0">
                <a:solidFill>
                  <a:prstClr val="black"/>
                </a:solidFill>
                <a:latin typeface="Aptos" panose="02110004020202020204"/>
                <a:ea typeface="+mn-ea"/>
                <a:cs typeface="+mn-cs"/>
              </a:rPr>
              <a:t>: Is There a Need for Post TB Treatment Prophylaxis?</a:t>
            </a:r>
            <a:br>
              <a:rPr lang="en-US" sz="2600" b="1" i="1" dirty="0">
                <a:solidFill>
                  <a:prstClr val="black"/>
                </a:solidFill>
                <a:latin typeface="Aptos" panose="02110004020202020204"/>
                <a:ea typeface="+mn-ea"/>
                <a:cs typeface="+mn-cs"/>
              </a:rPr>
            </a:br>
            <a:endParaRPr lang="en-GB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6D678F3-8254-4978-B4D4-F91770A65A42}"/>
              </a:ext>
            </a:extLst>
          </p:cNvPr>
          <p:cNvSpPr txBox="1"/>
          <p:nvPr/>
        </p:nvSpPr>
        <p:spPr>
          <a:xfrm>
            <a:off x="4863168" y="4427608"/>
            <a:ext cx="723978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</a:rPr>
              <a:t>Karima Dawoodbhai Dr</a:t>
            </a:r>
            <a:r>
              <a:rPr lang="en-US" sz="2000" baseline="30000" dirty="0">
                <a:solidFill>
                  <a:srgbClr val="002060"/>
                </a:solidFill>
              </a:rPr>
              <a:t>1</a:t>
            </a:r>
            <a:r>
              <a:rPr lang="en-US" sz="2000" dirty="0">
                <a:solidFill>
                  <a:srgbClr val="002060"/>
                </a:solidFill>
              </a:rPr>
              <a:t>., Ahmed Omar</a:t>
            </a:r>
            <a:r>
              <a:rPr lang="en-US" sz="2000" baseline="30000" dirty="0">
                <a:solidFill>
                  <a:srgbClr val="002060"/>
                </a:solidFill>
              </a:rPr>
              <a:t>1</a:t>
            </a:r>
            <a:r>
              <a:rPr lang="en-US" sz="2000" dirty="0">
                <a:solidFill>
                  <a:srgbClr val="002060"/>
                </a:solidFill>
              </a:rPr>
              <a:t>, Saumu Wayuwa Dr</a:t>
            </a:r>
            <a:r>
              <a:rPr lang="en-US" sz="2000" baseline="30000" dirty="0">
                <a:solidFill>
                  <a:srgbClr val="002060"/>
                </a:solidFill>
              </a:rPr>
              <a:t>1</a:t>
            </a:r>
            <a:r>
              <a:rPr lang="en-US" sz="2000" dirty="0">
                <a:solidFill>
                  <a:srgbClr val="002060"/>
                </a:solidFill>
              </a:rPr>
              <a:t>.</a:t>
            </a:r>
            <a:endParaRPr lang="en-GB" sz="2000" dirty="0">
              <a:solidFill>
                <a:srgbClr val="002060"/>
              </a:solidFill>
            </a:endParaRPr>
          </a:p>
          <a:p>
            <a:r>
              <a:rPr lang="en-US" sz="2000" dirty="0">
                <a:solidFill>
                  <a:srgbClr val="002060"/>
                </a:solidFill>
              </a:rPr>
              <a:t>County government of Mombasa – Department of Health</a:t>
            </a:r>
            <a:endParaRPr lang="en-GB" sz="2000" dirty="0">
              <a:solidFill>
                <a:srgbClr val="002060"/>
              </a:solidFill>
            </a:endParaRP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D9EB6506-C921-4012-AF05-9A46D3166A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3986" y="5712103"/>
            <a:ext cx="1170915" cy="929720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D07FADE8-D599-4D8A-9DB4-CC406C487B6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4185" y="-23152"/>
            <a:ext cx="1057815" cy="92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5284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140F2-01E6-F179-1C9B-AAB99B1204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7666" y="3140697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en-GB" sz="7200" dirty="0">
                <a:solidFill>
                  <a:srgbClr val="005B84"/>
                </a:solidFill>
              </a:rPr>
              <a:t>Shukran…</a:t>
            </a:r>
            <a:endParaRPr lang="LID4096" sz="7200" dirty="0">
              <a:solidFill>
                <a:srgbClr val="005B84"/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62CB00E-1B53-FB26-895A-8FCB1D253C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D0C9AF-4D20-49D8-81AA-701CE21054A6}" type="slidenum">
              <a:rPr lang="LID4096" smtClean="0"/>
              <a:t>10</a:t>
            </a:fld>
            <a:endParaRPr lang="LID4096"/>
          </a:p>
        </p:txBody>
      </p:sp>
      <p:pic>
        <p:nvPicPr>
          <p:cNvPr id="6" name="Picture 5" descr="A blue circle with a hand and a drop of water on it&#10;&#10;Description automatically generated">
            <a:extLst>
              <a:ext uri="{FF2B5EF4-FFF2-40B4-BE49-F238E27FC236}">
                <a16:creationId xmlns:a16="http://schemas.microsoft.com/office/drawing/2014/main" id="{C7CACC85-C470-D9B9-7F85-803707E0A898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199" y="116835"/>
            <a:ext cx="2397853" cy="2402545"/>
          </a:xfrm>
          <a:prstGeom prst="rect">
            <a:avLst/>
          </a:prstGeom>
        </p:spPr>
      </p:pic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23AFD06-ED51-85B8-9F30-D22AF082385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600" dirty="0">
                <a:solidFill>
                  <a:srgbClr val="005B84"/>
                </a:solidFill>
              </a:rPr>
              <a:t>IPNET-K Conference 2025</a:t>
            </a:r>
            <a:endParaRPr lang="LID4096" sz="1600" dirty="0">
              <a:solidFill>
                <a:srgbClr val="005B84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304067-5469-46DE-9D38-931F88008F6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0086" y="5712103"/>
            <a:ext cx="1057815" cy="92972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F28FDB0-A51F-44DF-BD2A-DBD399CEE51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803986" y="5712103"/>
            <a:ext cx="1170915" cy="92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167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0CB18B-26DA-F598-8584-FA6EDAC9E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dirty="0"/>
              <a:t>Objective</a:t>
            </a:r>
            <a:endParaRPr lang="en-KE" sz="6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F7828-7DB3-126C-E326-1C91CA0252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400" dirty="0"/>
              <a:t>To evaluate the patterns of drug-resistant tuberculosis in Mvita Sub-County and assess the potential need for post-treatment prophylaxis</a:t>
            </a:r>
            <a:endParaRPr lang="en-KE" sz="44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0C0A755-0897-8EC7-27F6-B37263466B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099" y="6341520"/>
            <a:ext cx="6925574" cy="53418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E3E76AB-0983-49D9-BDA1-32CA2101BA4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3986" y="5712103"/>
            <a:ext cx="1170915" cy="9297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73D3D1A-0521-4F7E-99C1-5AD34C2A654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0086" y="5712103"/>
            <a:ext cx="1057815" cy="92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79502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B22E55-D711-5CEC-83C7-CCD8DD6176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FEA3E-0492-324C-3E77-1AC20DB039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85442"/>
            <a:ext cx="10515600" cy="975626"/>
          </a:xfrm>
        </p:spPr>
        <p:txBody>
          <a:bodyPr>
            <a:normAutofit fontScale="90000"/>
          </a:bodyPr>
          <a:lstStyle/>
          <a:p>
            <a:r>
              <a:rPr lang="en-US" sz="6700" b="1" dirty="0"/>
              <a:t>Specific Objectives:</a:t>
            </a:r>
            <a:br>
              <a:rPr lang="en-GB" dirty="0"/>
            </a:br>
            <a:endParaRPr lang="en-K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D0CEDB-D81C-3F0B-7225-FF69F5AD9D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/>
              <a:t>To determine the prevalence and types of DR-TB in Mvita Sub-County from 2021 to 2025.</a:t>
            </a:r>
            <a:endParaRPr lang="en-GB" sz="2800" dirty="0"/>
          </a:p>
          <a:p>
            <a:pPr lvl="0"/>
            <a:r>
              <a:rPr lang="en-US" sz="2800" dirty="0"/>
              <a:t>To assess the occurrence rates of DR-TB amongst previously treated patients</a:t>
            </a:r>
            <a:endParaRPr lang="en-GB" sz="2800" dirty="0"/>
          </a:p>
          <a:p>
            <a:pPr lvl="0"/>
            <a:r>
              <a:rPr lang="en-US" sz="2800" dirty="0"/>
              <a:t>To explore the feasibility of introducing targeted post-treatment prophylaxis for high-risk groups</a:t>
            </a:r>
            <a:endParaRPr lang="en-GB" sz="2800" dirty="0"/>
          </a:p>
          <a:p>
            <a:endParaRPr lang="en-K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B9A9AC-BF59-3535-A8D3-62FC25A58A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7099" y="6341520"/>
            <a:ext cx="6925574" cy="53418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16F67BF-B03D-A9DF-D09F-C7F7B7874D5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03986" y="5712103"/>
            <a:ext cx="1170915" cy="92972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2CF6BD2-6FBC-4E44-B3F2-1831E88DB79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0086" y="5712103"/>
            <a:ext cx="1057815" cy="92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5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61E11-A960-4A32-8CE3-A99D09006A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dirty="0"/>
              <a:t>Methodology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3AA6ED-D0EB-4494-A272-16983BA881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A retrospective review of DR-TB case data from 2021 to 2025 was conducted across health facilities in Mvita Sub-county</a:t>
            </a:r>
          </a:p>
          <a:p>
            <a:r>
              <a:rPr lang="en-US" sz="2800" dirty="0"/>
              <a:t>Drug susceptibility testing (DST) results were analyzed to determine resistance patterns</a:t>
            </a:r>
          </a:p>
          <a:p>
            <a:r>
              <a:rPr lang="en-US" sz="2800" dirty="0"/>
              <a:t>DR-TB cases were categorized into primary DR-TB or secondary DR-TB</a:t>
            </a: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5E0343F-9160-4255-904F-9F2EE21CDD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3986" y="5712103"/>
            <a:ext cx="1170915" cy="9297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4DA9BB5-6864-4C2C-B149-D055510072D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0086" y="5712103"/>
            <a:ext cx="1057815" cy="92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79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6C5BBB-F3C3-4009-A5E4-9A39FA417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dirty="0"/>
              <a:t>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7CF4C-2699-4CE2-BF20-ED12D6FA79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There were a total of 39 drug resistant TB cases</a:t>
            </a:r>
          </a:p>
          <a:p>
            <a:r>
              <a:rPr lang="en-US" sz="2400" dirty="0"/>
              <a:t>29 (74%) showed resistance to </a:t>
            </a:r>
            <a:r>
              <a:rPr lang="en-US" sz="2400" b="1" dirty="0"/>
              <a:t>at least one</a:t>
            </a:r>
            <a:r>
              <a:rPr lang="en-US" sz="2400" dirty="0"/>
              <a:t> first-line anti-TB drug</a:t>
            </a:r>
          </a:p>
          <a:p>
            <a:r>
              <a:rPr lang="en-US" sz="2400" dirty="0"/>
              <a:t>10 (26%) meeting criteria for multidrug-resistant TB (MDR-TB)</a:t>
            </a:r>
          </a:p>
          <a:p>
            <a:r>
              <a:rPr lang="en-US" sz="2400" dirty="0"/>
              <a:t>Out of the 39 cases only 13 (33%) were </a:t>
            </a:r>
            <a:r>
              <a:rPr lang="en-US" sz="2400" b="1" dirty="0"/>
              <a:t>primary</a:t>
            </a:r>
            <a:r>
              <a:rPr lang="en-US" sz="2400" dirty="0"/>
              <a:t> drug resistance cases while 26(66%) were previously treated for Drug sensitive TB (DS-TB) or treatment failure cases</a:t>
            </a:r>
            <a:endParaRPr lang="en-GB" sz="2400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D321AF8-25B0-41A1-B896-E0BF7905F6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3986" y="5712103"/>
            <a:ext cx="1170915" cy="9297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6B4218A-76EA-424A-9A98-E17BF23D0D3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0086" y="5712103"/>
            <a:ext cx="1057815" cy="92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4449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ADE533-0E22-71A7-054F-1F1E6A52165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72E1B0E-D69F-721C-C084-F87EEC2411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3986" y="5712103"/>
            <a:ext cx="1170915" cy="929720"/>
          </a:xfrm>
          <a:prstGeom prst="rect">
            <a:avLst/>
          </a:prstGeom>
        </p:spPr>
      </p:pic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AFDBDF45-78B9-408F-BE58-3E2C4EB25689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013667229"/>
              </p:ext>
            </p:extLst>
          </p:nvPr>
        </p:nvGraphicFramePr>
        <p:xfrm>
          <a:off x="217099" y="380144"/>
          <a:ext cx="11074200" cy="5961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Picture 9">
            <a:extLst>
              <a:ext uri="{FF2B5EF4-FFF2-40B4-BE49-F238E27FC236}">
                <a16:creationId xmlns:a16="http://schemas.microsoft.com/office/drawing/2014/main" id="{7287C280-C1DA-42D1-B9D9-0B2CF40A8B6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4185" y="0"/>
            <a:ext cx="1057815" cy="92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533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6741E8-9238-4ADF-A556-C9ED65DC0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dirty="0"/>
              <a:t>Inferences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5073AD-92E6-4C1A-B73D-7535C5E30B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/>
              <a:t>The DR-TB cases in Mvita sub-county are primarily </a:t>
            </a:r>
            <a:r>
              <a:rPr lang="en-GB" sz="2400" b="1" dirty="0"/>
              <a:t>secondary</a:t>
            </a:r>
            <a:r>
              <a:rPr lang="en-GB" sz="2400" dirty="0"/>
              <a:t> DR-TB cases</a:t>
            </a:r>
          </a:p>
          <a:p>
            <a:r>
              <a:rPr lang="en-GB" sz="2400" dirty="0"/>
              <a:t>The secondary cases are either: DR TB following treatment failure </a:t>
            </a:r>
            <a:r>
              <a:rPr lang="en-GB" sz="2400" b="1" dirty="0"/>
              <a:t>(35%)</a:t>
            </a:r>
            <a:r>
              <a:rPr lang="en-GB" sz="2400" dirty="0"/>
              <a:t> or DR-TB after previously being treated for DS-TB (</a:t>
            </a:r>
            <a:r>
              <a:rPr lang="en-GB" sz="2400" b="1" dirty="0"/>
              <a:t>31%)</a:t>
            </a:r>
          </a:p>
          <a:p>
            <a:r>
              <a:rPr lang="en-GB" sz="2400" dirty="0"/>
              <a:t>31% having previously successfully completed treatment for DS-TB, one queries why such a patient may return with an even severe form of TB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C2AC643-6A59-4BC7-8A3D-9E97C5BD75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3986" y="5712103"/>
            <a:ext cx="1170915" cy="9297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3D1D3F3-0D82-488B-9CAE-AE842B07E6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0086" y="5712103"/>
            <a:ext cx="1057815" cy="92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34717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315A0-268B-4BEA-9DBC-845AC0071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CBF5BF-E12C-46B0-8E0D-7769FA1E9F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The findings suggest a need for </a:t>
            </a:r>
            <a:r>
              <a:rPr lang="en-US" sz="2400" b="1" dirty="0"/>
              <a:t>targeted post-treatment prophylaxis </a:t>
            </a:r>
            <a:r>
              <a:rPr lang="en-US" sz="2400" dirty="0"/>
              <a:t>to reduce reactivation of a drug resistant strain and secondary transmission.</a:t>
            </a:r>
          </a:p>
          <a:p>
            <a:r>
              <a:rPr lang="en-US" sz="2400" dirty="0"/>
              <a:t>Further operational research is recommended to evaluate its implementation and impact within the local context</a:t>
            </a:r>
          </a:p>
          <a:p>
            <a:r>
              <a:rPr lang="en-US" sz="2400" dirty="0"/>
              <a:t>The findings from other sub-counties are currently being pursued to better understand the emerging pattern</a:t>
            </a:r>
            <a:endParaRPr lang="en-GB" sz="2400" dirty="0"/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ABBC46-2CB1-4410-B12B-5A50C24573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3986" y="5712103"/>
            <a:ext cx="1170915" cy="92972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B2234AD-7D33-4918-B8E2-FC6F798438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0086" y="5712103"/>
            <a:ext cx="1057815" cy="92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082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835779-A230-483B-A26D-30402EEE80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000" dirty="0"/>
              <a:t>Acknowledgements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8E02D-FD99-4F9F-9C51-4445642310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400" dirty="0"/>
              <a:t>Ahmed Omar </a:t>
            </a:r>
          </a:p>
          <a:p>
            <a:r>
              <a:rPr lang="en-GB" sz="2400" dirty="0"/>
              <a:t>Dr Saumu Wayuwa</a:t>
            </a:r>
          </a:p>
          <a:p>
            <a:r>
              <a:rPr lang="en-GB" sz="2400" dirty="0"/>
              <a:t>Dr Adam </a:t>
            </a:r>
            <a:r>
              <a:rPr lang="en-GB" sz="2400" dirty="0" err="1"/>
              <a:t>Mukadam</a:t>
            </a:r>
            <a:endParaRPr lang="en-GB" sz="2400" dirty="0"/>
          </a:p>
          <a:p>
            <a:r>
              <a:rPr lang="en-GB" sz="2400" dirty="0"/>
              <a:t>Professor Khadija Awadh</a:t>
            </a:r>
          </a:p>
          <a:p>
            <a:r>
              <a:rPr lang="en-GB" sz="2400" dirty="0"/>
              <a:t>Sub county Health management team</a:t>
            </a:r>
          </a:p>
          <a:p>
            <a:r>
              <a:rPr lang="en-GB" sz="2400" dirty="0"/>
              <a:t>Facility TB clinic service providers</a:t>
            </a:r>
          </a:p>
          <a:p>
            <a:r>
              <a:rPr lang="en-GB" sz="2400" dirty="0"/>
              <a:t>Department of Health -County government of Mombasa</a:t>
            </a:r>
          </a:p>
          <a:p>
            <a:r>
              <a:rPr lang="en-GB" sz="2400" dirty="0"/>
              <a:t>Centre for Health solutions (CHS)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8F7F26D-FCE0-4F7D-B643-04FE3B8342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03986" y="5712103"/>
            <a:ext cx="1170915" cy="92972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7ADA863-F38C-4687-9ED5-C92B825BFE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0086" y="5712103"/>
            <a:ext cx="1057815" cy="929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621939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明朝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TM02900688[[fn=Facet]]</Template>
  <TotalTime>216</TotalTime>
  <Words>395</Words>
  <Application>Microsoft Office PowerPoint</Application>
  <PresentationFormat>Widescreen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Arial</vt:lpstr>
      <vt:lpstr>Trebuchet MS</vt:lpstr>
      <vt:lpstr>Wingdings 3</vt:lpstr>
      <vt:lpstr>Facet</vt:lpstr>
      <vt:lpstr>Evaluating Drug-Resistant Tuberculosis Patterns in Mvita Sub County: Is There a Need for Post TB Treatment Prophylaxis? </vt:lpstr>
      <vt:lpstr>Objective</vt:lpstr>
      <vt:lpstr>Specific Objectives: </vt:lpstr>
      <vt:lpstr>Methodology</vt:lpstr>
      <vt:lpstr>Results</vt:lpstr>
      <vt:lpstr>PowerPoint Presentation</vt:lpstr>
      <vt:lpstr>Inferences</vt:lpstr>
      <vt:lpstr>Conclusion</vt:lpstr>
      <vt:lpstr>Acknowledgements</vt:lpstr>
      <vt:lpstr>Shukran…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_Webmaster Kenya</dc:creator>
  <cp:lastModifiedBy>MOH 42</cp:lastModifiedBy>
  <cp:revision>8</cp:revision>
  <dcterms:created xsi:type="dcterms:W3CDTF">2024-08-06T05:45:52Z</dcterms:created>
  <dcterms:modified xsi:type="dcterms:W3CDTF">2025-09-16T06:11:06Z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8af03ff0-41c5-4c41-b55e-fabb8fae94be_Enabled">
    <vt:lpwstr>true</vt:lpwstr>
  </property>
  <property fmtid="{D5CDD505-2E9C-101B-9397-08002B2CF9AE}" pid="3" name="MSIP_Label_8af03ff0-41c5-4c41-b55e-fabb8fae94be_SetDate">
    <vt:lpwstr>2024-08-06T10:29:09Z</vt:lpwstr>
  </property>
  <property fmtid="{D5CDD505-2E9C-101B-9397-08002B2CF9AE}" pid="4" name="MSIP_Label_8af03ff0-41c5-4c41-b55e-fabb8fae94be_Method">
    <vt:lpwstr>Privileged</vt:lpwstr>
  </property>
  <property fmtid="{D5CDD505-2E9C-101B-9397-08002B2CF9AE}" pid="5" name="MSIP_Label_8af03ff0-41c5-4c41-b55e-fabb8fae94be_Name">
    <vt:lpwstr>8af03ff0-41c5-4c41-b55e-fabb8fae94be</vt:lpwstr>
  </property>
  <property fmtid="{D5CDD505-2E9C-101B-9397-08002B2CF9AE}" pid="6" name="MSIP_Label_8af03ff0-41c5-4c41-b55e-fabb8fae94be_SiteId">
    <vt:lpwstr>9ce70869-60db-44fd-abe8-d2767077fc8f</vt:lpwstr>
  </property>
  <property fmtid="{D5CDD505-2E9C-101B-9397-08002B2CF9AE}" pid="7" name="MSIP_Label_8af03ff0-41c5-4c41-b55e-fabb8fae94be_ActionId">
    <vt:lpwstr>48e1dc72-f33f-487e-af04-39efe7ddefd0</vt:lpwstr>
  </property>
  <property fmtid="{D5CDD505-2E9C-101B-9397-08002B2CF9AE}" pid="8" name="MSIP_Label_8af03ff0-41c5-4c41-b55e-fabb8fae94be_ContentBits">
    <vt:lpwstr>0</vt:lpwstr>
  </property>
</Properties>
</file>